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310" r:id="rId2"/>
    <p:sldId id="301" r:id="rId3"/>
    <p:sldId id="277" r:id="rId4"/>
    <p:sldId id="278" r:id="rId5"/>
    <p:sldId id="258" r:id="rId6"/>
    <p:sldId id="279" r:id="rId7"/>
    <p:sldId id="281" r:id="rId8"/>
    <p:sldId id="282" r:id="rId9"/>
    <p:sldId id="309" r:id="rId10"/>
    <p:sldId id="283" r:id="rId11"/>
    <p:sldId id="284" r:id="rId12"/>
    <p:sldId id="285" r:id="rId13"/>
    <p:sldId id="286" r:id="rId14"/>
    <p:sldId id="287" r:id="rId15"/>
    <p:sldId id="288" r:id="rId16"/>
    <p:sldId id="289" r:id="rId17"/>
    <p:sldId id="290" r:id="rId18"/>
    <p:sldId id="291" r:id="rId19"/>
    <p:sldId id="292" r:id="rId20"/>
    <p:sldId id="293" r:id="rId21"/>
    <p:sldId id="294" r:id="rId22"/>
    <p:sldId id="295" r:id="rId23"/>
    <p:sldId id="296" r:id="rId24"/>
    <p:sldId id="297" r:id="rId25"/>
    <p:sldId id="298" r:id="rId26"/>
    <p:sldId id="299" r:id="rId27"/>
    <p:sldId id="300" r:id="rId28"/>
    <p:sldId id="302" r:id="rId29"/>
    <p:sldId id="303" r:id="rId30"/>
    <p:sldId id="304" r:id="rId31"/>
    <p:sldId id="305" r:id="rId32"/>
    <p:sldId id="306" r:id="rId33"/>
    <p:sldId id="307" r:id="rId34"/>
    <p:sldId id="308" r:id="rId35"/>
    <p:sldId id="312" r:id="rId36"/>
    <p:sldId id="311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4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slide" Target="slides/slide25.xml" /><Relationship Id="rId39" Type="http://schemas.openxmlformats.org/officeDocument/2006/relationships/presProps" Target="presProps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34" Type="http://schemas.openxmlformats.org/officeDocument/2006/relationships/slide" Target="slides/slide33.xml" /><Relationship Id="rId42" Type="http://schemas.openxmlformats.org/officeDocument/2006/relationships/tableStyles" Target="tableStyles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slide" Target="slides/slide24.xml" /><Relationship Id="rId33" Type="http://schemas.openxmlformats.org/officeDocument/2006/relationships/slide" Target="slides/slide32.xml" /><Relationship Id="rId38" Type="http://schemas.openxmlformats.org/officeDocument/2006/relationships/notesMaster" Target="notesMasters/notesMaster1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29" Type="http://schemas.openxmlformats.org/officeDocument/2006/relationships/slide" Target="slides/slide28.xml" /><Relationship Id="rId41" Type="http://schemas.openxmlformats.org/officeDocument/2006/relationships/theme" Target="theme/them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32" Type="http://schemas.openxmlformats.org/officeDocument/2006/relationships/slide" Target="slides/slide31.xml" /><Relationship Id="rId37" Type="http://schemas.openxmlformats.org/officeDocument/2006/relationships/slide" Target="slides/slide36.xml" /><Relationship Id="rId40" Type="http://schemas.openxmlformats.org/officeDocument/2006/relationships/viewProps" Target="viewProps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slide" Target="slides/slide27.xml" /><Relationship Id="rId36" Type="http://schemas.openxmlformats.org/officeDocument/2006/relationships/slide" Target="slides/slide35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31" Type="http://schemas.openxmlformats.org/officeDocument/2006/relationships/slide" Target="slides/slide30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slide" Target="slides/slide26.xml" /><Relationship Id="rId30" Type="http://schemas.openxmlformats.org/officeDocument/2006/relationships/slide" Target="slides/slide29.xml" /><Relationship Id="rId35" Type="http://schemas.openxmlformats.org/officeDocument/2006/relationships/slide" Target="slides/slide34.xml" 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1626BC7-BAE1-42C3-A7FD-FEB57B57D904}" type="doc">
      <dgm:prSet loTypeId="urn:microsoft.com/office/officeart/2008/layout/LinedList" loCatId="list" qsTypeId="urn:microsoft.com/office/officeart/2005/8/quickstyle/simple4" qsCatId="simple" csTypeId="urn:microsoft.com/office/officeart/2005/8/colors/accent6_2" csCatId="accent6"/>
      <dgm:spPr/>
      <dgm:t>
        <a:bodyPr/>
        <a:lstStyle/>
        <a:p>
          <a:endParaRPr lang="en-US"/>
        </a:p>
      </dgm:t>
    </dgm:pt>
    <dgm:pt modelId="{D4138B82-7CE6-4ED5-AD1C-1EC54F0A4595}">
      <dgm:prSet/>
      <dgm:spPr/>
      <dgm:t>
        <a:bodyPr/>
        <a:lstStyle/>
        <a:p>
          <a:r>
            <a:rPr lang="en-US" b="1"/>
            <a:t>Any age </a:t>
          </a:r>
          <a:r>
            <a:rPr lang="en-US"/>
            <a:t>(with peaks around puberty and between 4th and 6th decade although a significant proportion of patients are even older (above 65 years of age)</a:t>
          </a:r>
        </a:p>
      </dgm:t>
    </dgm:pt>
    <dgm:pt modelId="{8DD812C9-39BA-4D84-A352-89010B92C936}" type="parTrans" cxnId="{A5F7D9FE-9C3D-4259-889D-C0E6153814C3}">
      <dgm:prSet/>
      <dgm:spPr/>
      <dgm:t>
        <a:bodyPr/>
        <a:lstStyle/>
        <a:p>
          <a:endParaRPr lang="en-US"/>
        </a:p>
      </dgm:t>
    </dgm:pt>
    <dgm:pt modelId="{8D2DDB38-130E-494B-97BB-3A656D138ACE}" type="sibTrans" cxnId="{A5F7D9FE-9C3D-4259-889D-C0E6153814C3}">
      <dgm:prSet/>
      <dgm:spPr/>
      <dgm:t>
        <a:bodyPr/>
        <a:lstStyle/>
        <a:p>
          <a:endParaRPr lang="en-US"/>
        </a:p>
      </dgm:t>
    </dgm:pt>
    <dgm:pt modelId="{BCF4DB86-0D89-478D-BD3E-CA103E30D264}">
      <dgm:prSet/>
      <dgm:spPr/>
      <dgm:t>
        <a:bodyPr/>
        <a:lstStyle/>
        <a:p>
          <a:r>
            <a:rPr lang="en-US"/>
            <a:t>• </a:t>
          </a:r>
          <a:r>
            <a:rPr lang="en-US" b="1"/>
            <a:t>Both sexes </a:t>
          </a:r>
          <a:r>
            <a:rPr lang="en-US"/>
            <a:t>(♀: ♂   3:1)</a:t>
          </a:r>
        </a:p>
      </dgm:t>
    </dgm:pt>
    <dgm:pt modelId="{80C74E24-4C74-4F09-B30E-55B45F26D544}" type="parTrans" cxnId="{3502042E-89FC-481C-AAFA-68A35752CE78}">
      <dgm:prSet/>
      <dgm:spPr/>
      <dgm:t>
        <a:bodyPr/>
        <a:lstStyle/>
        <a:p>
          <a:endParaRPr lang="en-US"/>
        </a:p>
      </dgm:t>
    </dgm:pt>
    <dgm:pt modelId="{FC6AB26A-3D20-455F-AB7D-4349F8EBCA78}" type="sibTrans" cxnId="{3502042E-89FC-481C-AAFA-68A35752CE78}">
      <dgm:prSet/>
      <dgm:spPr/>
      <dgm:t>
        <a:bodyPr/>
        <a:lstStyle/>
        <a:p>
          <a:endParaRPr lang="en-US"/>
        </a:p>
      </dgm:t>
    </dgm:pt>
    <dgm:pt modelId="{04DA25C9-CD68-4181-A280-7B2AA5B36D57}">
      <dgm:prSet/>
      <dgm:spPr/>
      <dgm:t>
        <a:bodyPr/>
        <a:lstStyle/>
        <a:p>
          <a:r>
            <a:rPr lang="en-US"/>
            <a:t>• </a:t>
          </a:r>
          <a:r>
            <a:rPr lang="en-US" b="1"/>
            <a:t>All ethnic groups</a:t>
          </a:r>
          <a:endParaRPr lang="en-US"/>
        </a:p>
      </dgm:t>
    </dgm:pt>
    <dgm:pt modelId="{04EAE586-06A8-46E7-82E7-B31351C92BB1}" type="parTrans" cxnId="{437D9651-28D6-4B25-A9C0-37C2C48B780D}">
      <dgm:prSet/>
      <dgm:spPr/>
      <dgm:t>
        <a:bodyPr/>
        <a:lstStyle/>
        <a:p>
          <a:endParaRPr lang="en-US"/>
        </a:p>
      </dgm:t>
    </dgm:pt>
    <dgm:pt modelId="{D8911E1C-9A68-4258-BED6-58577BB70BC0}" type="sibTrans" cxnId="{437D9651-28D6-4B25-A9C0-37C2C48B780D}">
      <dgm:prSet/>
      <dgm:spPr/>
      <dgm:t>
        <a:bodyPr/>
        <a:lstStyle/>
        <a:p>
          <a:endParaRPr lang="en-US"/>
        </a:p>
      </dgm:t>
    </dgm:pt>
    <dgm:pt modelId="{1D443BCE-8C79-4BEB-9FC8-0D4DA15D66CD}" type="pres">
      <dgm:prSet presAssocID="{61626BC7-BAE1-42C3-A7FD-FEB57B57D904}" presName="vert0" presStyleCnt="0">
        <dgm:presLayoutVars>
          <dgm:dir/>
          <dgm:animOne val="branch"/>
          <dgm:animLvl val="lvl"/>
        </dgm:presLayoutVars>
      </dgm:prSet>
      <dgm:spPr/>
    </dgm:pt>
    <dgm:pt modelId="{411C2FC4-0DEF-4FF8-83EB-5532C17A51A6}" type="pres">
      <dgm:prSet presAssocID="{D4138B82-7CE6-4ED5-AD1C-1EC54F0A4595}" presName="thickLine" presStyleLbl="alignNode1" presStyleIdx="0" presStyleCnt="3"/>
      <dgm:spPr/>
    </dgm:pt>
    <dgm:pt modelId="{F9C6C9E2-8990-4530-89CF-5D45C5FA589C}" type="pres">
      <dgm:prSet presAssocID="{D4138B82-7CE6-4ED5-AD1C-1EC54F0A4595}" presName="horz1" presStyleCnt="0"/>
      <dgm:spPr/>
    </dgm:pt>
    <dgm:pt modelId="{03613AD6-0B3D-445C-A81C-948374BA46ED}" type="pres">
      <dgm:prSet presAssocID="{D4138B82-7CE6-4ED5-AD1C-1EC54F0A4595}" presName="tx1" presStyleLbl="revTx" presStyleIdx="0" presStyleCnt="3"/>
      <dgm:spPr/>
    </dgm:pt>
    <dgm:pt modelId="{B454B300-2D18-4EA9-AD99-58EEFEBF1FDF}" type="pres">
      <dgm:prSet presAssocID="{D4138B82-7CE6-4ED5-AD1C-1EC54F0A4595}" presName="vert1" presStyleCnt="0"/>
      <dgm:spPr/>
    </dgm:pt>
    <dgm:pt modelId="{D24796FB-D3DE-4191-9FFA-73BBD4677451}" type="pres">
      <dgm:prSet presAssocID="{BCF4DB86-0D89-478D-BD3E-CA103E30D264}" presName="thickLine" presStyleLbl="alignNode1" presStyleIdx="1" presStyleCnt="3"/>
      <dgm:spPr/>
    </dgm:pt>
    <dgm:pt modelId="{2E7C25B4-8093-4F2F-805E-0E225E8AA146}" type="pres">
      <dgm:prSet presAssocID="{BCF4DB86-0D89-478D-BD3E-CA103E30D264}" presName="horz1" presStyleCnt="0"/>
      <dgm:spPr/>
    </dgm:pt>
    <dgm:pt modelId="{FCA3900B-6BF9-4AEA-9F7B-073F2554D0EC}" type="pres">
      <dgm:prSet presAssocID="{BCF4DB86-0D89-478D-BD3E-CA103E30D264}" presName="tx1" presStyleLbl="revTx" presStyleIdx="1" presStyleCnt="3"/>
      <dgm:spPr/>
    </dgm:pt>
    <dgm:pt modelId="{F95B27E8-A3A0-4FAF-89C1-DDBF7EE4461A}" type="pres">
      <dgm:prSet presAssocID="{BCF4DB86-0D89-478D-BD3E-CA103E30D264}" presName="vert1" presStyleCnt="0"/>
      <dgm:spPr/>
    </dgm:pt>
    <dgm:pt modelId="{9A0C2298-227B-47A0-B565-DA716D69E753}" type="pres">
      <dgm:prSet presAssocID="{04DA25C9-CD68-4181-A280-7B2AA5B36D57}" presName="thickLine" presStyleLbl="alignNode1" presStyleIdx="2" presStyleCnt="3"/>
      <dgm:spPr/>
    </dgm:pt>
    <dgm:pt modelId="{08D59F8B-6C37-41A9-9DCC-E81DF0D89703}" type="pres">
      <dgm:prSet presAssocID="{04DA25C9-CD68-4181-A280-7B2AA5B36D57}" presName="horz1" presStyleCnt="0"/>
      <dgm:spPr/>
    </dgm:pt>
    <dgm:pt modelId="{690B77F9-13F3-4CAB-911A-41899E70A3C0}" type="pres">
      <dgm:prSet presAssocID="{04DA25C9-CD68-4181-A280-7B2AA5B36D57}" presName="tx1" presStyleLbl="revTx" presStyleIdx="2" presStyleCnt="3"/>
      <dgm:spPr/>
    </dgm:pt>
    <dgm:pt modelId="{38D79AE1-CEDB-4D73-AE3A-ABDC47CBA578}" type="pres">
      <dgm:prSet presAssocID="{04DA25C9-CD68-4181-A280-7B2AA5B36D57}" presName="vert1" presStyleCnt="0"/>
      <dgm:spPr/>
    </dgm:pt>
  </dgm:ptLst>
  <dgm:cxnLst>
    <dgm:cxn modelId="{3502042E-89FC-481C-AAFA-68A35752CE78}" srcId="{61626BC7-BAE1-42C3-A7FD-FEB57B57D904}" destId="{BCF4DB86-0D89-478D-BD3E-CA103E30D264}" srcOrd="1" destOrd="0" parTransId="{80C74E24-4C74-4F09-B30E-55B45F26D544}" sibTransId="{FC6AB26A-3D20-455F-AB7D-4349F8EBCA78}"/>
    <dgm:cxn modelId="{437D9651-28D6-4B25-A9C0-37C2C48B780D}" srcId="{61626BC7-BAE1-42C3-A7FD-FEB57B57D904}" destId="{04DA25C9-CD68-4181-A280-7B2AA5B36D57}" srcOrd="2" destOrd="0" parTransId="{04EAE586-06A8-46E7-82E7-B31351C92BB1}" sibTransId="{D8911E1C-9A68-4258-BED6-58577BB70BC0}"/>
    <dgm:cxn modelId="{8DC20F7E-616C-431A-A1A5-5BB6592885C2}" type="presOf" srcId="{61626BC7-BAE1-42C3-A7FD-FEB57B57D904}" destId="{1D443BCE-8C79-4BEB-9FC8-0D4DA15D66CD}" srcOrd="0" destOrd="0" presId="urn:microsoft.com/office/officeart/2008/layout/LinedList"/>
    <dgm:cxn modelId="{653F39AA-C399-4A27-BB55-EE19ADC956FB}" type="presOf" srcId="{D4138B82-7CE6-4ED5-AD1C-1EC54F0A4595}" destId="{03613AD6-0B3D-445C-A81C-948374BA46ED}" srcOrd="0" destOrd="0" presId="urn:microsoft.com/office/officeart/2008/layout/LinedList"/>
    <dgm:cxn modelId="{BF513CB1-13F0-48FE-9928-6E4966835671}" type="presOf" srcId="{04DA25C9-CD68-4181-A280-7B2AA5B36D57}" destId="{690B77F9-13F3-4CAB-911A-41899E70A3C0}" srcOrd="0" destOrd="0" presId="urn:microsoft.com/office/officeart/2008/layout/LinedList"/>
    <dgm:cxn modelId="{380931F3-749E-44F2-BAB9-B6BBF86F9A2A}" type="presOf" srcId="{BCF4DB86-0D89-478D-BD3E-CA103E30D264}" destId="{FCA3900B-6BF9-4AEA-9F7B-073F2554D0EC}" srcOrd="0" destOrd="0" presId="urn:microsoft.com/office/officeart/2008/layout/LinedList"/>
    <dgm:cxn modelId="{A5F7D9FE-9C3D-4259-889D-C0E6153814C3}" srcId="{61626BC7-BAE1-42C3-A7FD-FEB57B57D904}" destId="{D4138B82-7CE6-4ED5-AD1C-1EC54F0A4595}" srcOrd="0" destOrd="0" parTransId="{8DD812C9-39BA-4D84-A352-89010B92C936}" sibTransId="{8D2DDB38-130E-494B-97BB-3A656D138ACE}"/>
    <dgm:cxn modelId="{A64057DB-722B-4D7D-AA59-0D345B2348D6}" type="presParOf" srcId="{1D443BCE-8C79-4BEB-9FC8-0D4DA15D66CD}" destId="{411C2FC4-0DEF-4FF8-83EB-5532C17A51A6}" srcOrd="0" destOrd="0" presId="urn:microsoft.com/office/officeart/2008/layout/LinedList"/>
    <dgm:cxn modelId="{45A9AB92-FDCC-45AF-A02E-E52CD26EEFC3}" type="presParOf" srcId="{1D443BCE-8C79-4BEB-9FC8-0D4DA15D66CD}" destId="{F9C6C9E2-8990-4530-89CF-5D45C5FA589C}" srcOrd="1" destOrd="0" presId="urn:microsoft.com/office/officeart/2008/layout/LinedList"/>
    <dgm:cxn modelId="{54A8D998-13F0-4079-8430-488DE46260DF}" type="presParOf" srcId="{F9C6C9E2-8990-4530-89CF-5D45C5FA589C}" destId="{03613AD6-0B3D-445C-A81C-948374BA46ED}" srcOrd="0" destOrd="0" presId="urn:microsoft.com/office/officeart/2008/layout/LinedList"/>
    <dgm:cxn modelId="{C70FB62D-0032-4EEC-BD2E-451738556E80}" type="presParOf" srcId="{F9C6C9E2-8990-4530-89CF-5D45C5FA589C}" destId="{B454B300-2D18-4EA9-AD99-58EEFEBF1FDF}" srcOrd="1" destOrd="0" presId="urn:microsoft.com/office/officeart/2008/layout/LinedList"/>
    <dgm:cxn modelId="{DF729865-4F3D-4D0B-9BE2-F404E56BDFA0}" type="presParOf" srcId="{1D443BCE-8C79-4BEB-9FC8-0D4DA15D66CD}" destId="{D24796FB-D3DE-4191-9FFA-73BBD4677451}" srcOrd="2" destOrd="0" presId="urn:microsoft.com/office/officeart/2008/layout/LinedList"/>
    <dgm:cxn modelId="{35D3EB4B-372B-4987-9D79-FF66ED15DC8B}" type="presParOf" srcId="{1D443BCE-8C79-4BEB-9FC8-0D4DA15D66CD}" destId="{2E7C25B4-8093-4F2F-805E-0E225E8AA146}" srcOrd="3" destOrd="0" presId="urn:microsoft.com/office/officeart/2008/layout/LinedList"/>
    <dgm:cxn modelId="{5E23E9BF-AC23-4934-82B6-1F4EEEF45399}" type="presParOf" srcId="{2E7C25B4-8093-4F2F-805E-0E225E8AA146}" destId="{FCA3900B-6BF9-4AEA-9F7B-073F2554D0EC}" srcOrd="0" destOrd="0" presId="urn:microsoft.com/office/officeart/2008/layout/LinedList"/>
    <dgm:cxn modelId="{583F659B-9A37-4903-BB8D-F42A4B65D077}" type="presParOf" srcId="{2E7C25B4-8093-4F2F-805E-0E225E8AA146}" destId="{F95B27E8-A3A0-4FAF-89C1-DDBF7EE4461A}" srcOrd="1" destOrd="0" presId="urn:microsoft.com/office/officeart/2008/layout/LinedList"/>
    <dgm:cxn modelId="{FF8BCBDC-F6E9-44A1-9D9B-EAE73563EAE9}" type="presParOf" srcId="{1D443BCE-8C79-4BEB-9FC8-0D4DA15D66CD}" destId="{9A0C2298-227B-47A0-B565-DA716D69E753}" srcOrd="4" destOrd="0" presId="urn:microsoft.com/office/officeart/2008/layout/LinedList"/>
    <dgm:cxn modelId="{C014CDFB-8042-4D7C-B856-0B95D681119D}" type="presParOf" srcId="{1D443BCE-8C79-4BEB-9FC8-0D4DA15D66CD}" destId="{08D59F8B-6C37-41A9-9DCC-E81DF0D89703}" srcOrd="5" destOrd="0" presId="urn:microsoft.com/office/officeart/2008/layout/LinedList"/>
    <dgm:cxn modelId="{E21CB9E1-8135-41A5-999B-C200195EAB8A}" type="presParOf" srcId="{08D59F8B-6C37-41A9-9DCC-E81DF0D89703}" destId="{690B77F9-13F3-4CAB-911A-41899E70A3C0}" srcOrd="0" destOrd="0" presId="urn:microsoft.com/office/officeart/2008/layout/LinedList"/>
    <dgm:cxn modelId="{04BBDCF5-FC08-4D59-9D38-CE9FEF59505B}" type="presParOf" srcId="{08D59F8B-6C37-41A9-9DCC-E81DF0D89703}" destId="{38D79AE1-CEDB-4D73-AE3A-ABDC47CBA578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1C2FC4-0DEF-4FF8-83EB-5532C17A51A6}">
      <dsp:nvSpPr>
        <dsp:cNvPr id="0" name=""/>
        <dsp:cNvSpPr/>
      </dsp:nvSpPr>
      <dsp:spPr>
        <a:xfrm>
          <a:off x="0" y="2124"/>
          <a:ext cx="5393361" cy="0"/>
        </a:xfrm>
        <a:prstGeom prst="lin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3613AD6-0B3D-445C-A81C-948374BA46ED}">
      <dsp:nvSpPr>
        <dsp:cNvPr id="0" name=""/>
        <dsp:cNvSpPr/>
      </dsp:nvSpPr>
      <dsp:spPr>
        <a:xfrm>
          <a:off x="0" y="2124"/>
          <a:ext cx="5393361" cy="14490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/>
            <a:t>Any age </a:t>
          </a:r>
          <a:r>
            <a:rPr lang="en-US" sz="2200" kern="1200"/>
            <a:t>(with peaks around puberty and between 4th and 6th decade although a significant proportion of patients are even older (above 65 years of age)</a:t>
          </a:r>
        </a:p>
      </dsp:txBody>
      <dsp:txXfrm>
        <a:off x="0" y="2124"/>
        <a:ext cx="5393361" cy="1449029"/>
      </dsp:txXfrm>
    </dsp:sp>
    <dsp:sp modelId="{D24796FB-D3DE-4191-9FFA-73BBD4677451}">
      <dsp:nvSpPr>
        <dsp:cNvPr id="0" name=""/>
        <dsp:cNvSpPr/>
      </dsp:nvSpPr>
      <dsp:spPr>
        <a:xfrm>
          <a:off x="0" y="1451154"/>
          <a:ext cx="5393361" cy="0"/>
        </a:xfrm>
        <a:prstGeom prst="lin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CA3900B-6BF9-4AEA-9F7B-073F2554D0EC}">
      <dsp:nvSpPr>
        <dsp:cNvPr id="0" name=""/>
        <dsp:cNvSpPr/>
      </dsp:nvSpPr>
      <dsp:spPr>
        <a:xfrm>
          <a:off x="0" y="1451154"/>
          <a:ext cx="5393361" cy="14490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• </a:t>
          </a:r>
          <a:r>
            <a:rPr lang="en-US" sz="2200" b="1" kern="1200"/>
            <a:t>Both sexes </a:t>
          </a:r>
          <a:r>
            <a:rPr lang="en-US" sz="2200" kern="1200"/>
            <a:t>(♀: ♂   3:1)</a:t>
          </a:r>
        </a:p>
      </dsp:txBody>
      <dsp:txXfrm>
        <a:off x="0" y="1451154"/>
        <a:ext cx="5393361" cy="1449029"/>
      </dsp:txXfrm>
    </dsp:sp>
    <dsp:sp modelId="{9A0C2298-227B-47A0-B565-DA716D69E753}">
      <dsp:nvSpPr>
        <dsp:cNvPr id="0" name=""/>
        <dsp:cNvSpPr/>
      </dsp:nvSpPr>
      <dsp:spPr>
        <a:xfrm>
          <a:off x="0" y="2900183"/>
          <a:ext cx="5393361" cy="0"/>
        </a:xfrm>
        <a:prstGeom prst="lin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90B77F9-13F3-4CAB-911A-41899E70A3C0}">
      <dsp:nvSpPr>
        <dsp:cNvPr id="0" name=""/>
        <dsp:cNvSpPr/>
      </dsp:nvSpPr>
      <dsp:spPr>
        <a:xfrm>
          <a:off x="0" y="2900183"/>
          <a:ext cx="5393361" cy="14490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• </a:t>
          </a:r>
          <a:r>
            <a:rPr lang="en-US" sz="2200" b="1" kern="1200"/>
            <a:t>All ethnic groups</a:t>
          </a:r>
          <a:endParaRPr lang="en-US" sz="2200" kern="1200"/>
        </a:p>
      </dsp:txBody>
      <dsp:txXfrm>
        <a:off x="0" y="2900183"/>
        <a:ext cx="5393361" cy="14490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BBFF3E-3751-401A-82F2-19A0E4412E50}" type="datetimeFigureOut">
              <a:rPr lang="en-US" smtClean="0"/>
              <a:t>7/14/2025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5EFCB7-7987-4A51-938F-F11103B60B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251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 /><Relationship Id="rId1" Type="http://schemas.openxmlformats.org/officeDocument/2006/relationships/notesMaster" Target="../notesMasters/notesMaster1.xml" 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5EFCB7-7987-4A51-938F-F11103B60B5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8715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5EFCB7-7987-4A51-938F-F11103B60B5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434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5EFCB7-7987-4A51-938F-F11103B60B5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8021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5EFCB7-7987-4A51-938F-F11103B60B5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9163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0A6C61-E767-48A4-A29D-91899761CB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96457D-9FA9-CEAE-D0FE-28FFFBB5DD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481DD9-EC54-6041-E398-E396A8D4DC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DDA15-1259-4403-9B84-DE4E5E6CC0A4}" type="datetimeFigureOut">
              <a:rPr lang="en-US" smtClean="0"/>
              <a:t>7/14/2025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5D025-D63F-A53A-1BB5-B43824091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5DCEDA-DF03-13AA-380B-7645555BEB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E641F-D4D8-499B-A6F3-A3B60D991B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2258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F043C-991F-6A8C-599F-0B5BF87038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E9D3887-6093-2D5B-0246-434E6368A8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EB25F8-7452-FE5E-0D0D-944B74D401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DDA15-1259-4403-9B84-DE4E5E6CC0A4}" type="datetimeFigureOut">
              <a:rPr lang="en-US" smtClean="0"/>
              <a:t>7/14/2025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DD35A1-4FD8-EF82-D8AD-58E04B9D91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CEB2DF-4780-1AB1-8C53-92E1B0BB83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E641F-D4D8-499B-A6F3-A3B60D991B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4146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A2C5E77-82C6-8414-FECB-7DF98746FB3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7A1F113-D72E-4AC9-B39F-CBF3C78C6C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B4B487-E85B-E1BF-BFBF-FEDA2AFA97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DDA15-1259-4403-9B84-DE4E5E6CC0A4}" type="datetimeFigureOut">
              <a:rPr lang="en-US" smtClean="0"/>
              <a:t>7/14/2025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23FBAD-D01F-7045-41F0-9F3589E1EA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C6485F-3E44-E5DD-87C9-5B27E57616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E641F-D4D8-499B-A6F3-A3B60D991B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0279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0E0C3D-D6A3-E39E-4946-47B9D4722D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153EFF-31ED-B285-437C-715D29F15F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1F24A5-7E73-7F5B-F783-E18BD58623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DDA15-1259-4403-9B84-DE4E5E6CC0A4}" type="datetimeFigureOut">
              <a:rPr lang="en-US" smtClean="0"/>
              <a:t>7/14/2025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29D1C5-39F6-F19D-A335-D5C67E207E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0DACCA-3FCC-51F5-7EC2-759926565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E641F-D4D8-499B-A6F3-A3B60D991B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0509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EFBC9D-093C-DDE2-4DB8-CA1F3AB2F1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C430A8-3768-0C9F-220F-42CA298D66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AE5A22-CE0F-09A3-97B0-B8C7FA003D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DDA15-1259-4403-9B84-DE4E5E6CC0A4}" type="datetimeFigureOut">
              <a:rPr lang="en-US" smtClean="0"/>
              <a:t>7/14/2025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F4657F-C28C-560F-4967-1919022C81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8BFEC7-8379-FD54-B003-B838145AF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E641F-D4D8-499B-A6F3-A3B60D991B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9023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260B8B-EDC1-99B2-17AD-A5639125C7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DD9D8F-26E5-9ACB-D4A9-FEC68B7DD8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28CDF9-E3CD-BA0F-BFFC-6921CB8569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BC5532-C53D-4907-8976-06496973C5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DDA15-1259-4403-9B84-DE4E5E6CC0A4}" type="datetimeFigureOut">
              <a:rPr lang="en-US" smtClean="0"/>
              <a:t>7/14/2025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902CDA-85B4-97A7-50A1-8E585387A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41F653-E727-19CA-114D-587ADDCA94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E641F-D4D8-499B-A6F3-A3B60D991B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5865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49D6EC-461A-3B2F-5B69-B3F1A19DCD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4759BF-4CD6-22F8-F7CF-F97913AE02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ED2ACE-C706-E4E7-5690-00BFFEBCDD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A5284A-EEE5-2838-9DBB-665E37AAFA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73E525E-966B-43B4-6631-9AF674860C6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497D610-1807-6F65-737E-8C6941FEE2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DDA15-1259-4403-9B84-DE4E5E6CC0A4}" type="datetimeFigureOut">
              <a:rPr lang="en-US" smtClean="0"/>
              <a:t>7/14/2025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8B8EC51-58F1-2E30-800F-941D3B50CF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F5FDAD8-0179-9367-A014-FCF3AC97E3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E641F-D4D8-499B-A6F3-A3B60D991B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3797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EADBD2-BEE0-FC29-15A1-CCF1657BB9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A601AE3-5481-4B26-C86A-DC1236FB04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DDA15-1259-4403-9B84-DE4E5E6CC0A4}" type="datetimeFigureOut">
              <a:rPr lang="en-US" smtClean="0"/>
              <a:t>7/14/2025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F17C1A9-F41A-A11A-636E-471C8EB517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4AD830-C6DD-5C61-1312-FB329B5C3E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E641F-D4D8-499B-A6F3-A3B60D991B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0569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B80D00D-1A2D-DEF1-2FD9-2EAC7C4591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DDA15-1259-4403-9B84-DE4E5E6CC0A4}" type="datetimeFigureOut">
              <a:rPr lang="en-US" smtClean="0"/>
              <a:t>7/14/2025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0AD4F7F-48D9-394F-6857-127E14E59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E4AACA-2AF5-9BA2-1338-7FA52D37F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E641F-D4D8-499B-A6F3-A3B60D991B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5810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7895E4-3DB3-0BBF-AF05-E4FFA4491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960AFA-9D01-1FF4-6BB3-B48A843309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8655B5-9E52-2F4E-62E8-96564E528F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69E27A-00B2-00CE-CCB8-04826D2485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DDA15-1259-4403-9B84-DE4E5E6CC0A4}" type="datetimeFigureOut">
              <a:rPr lang="en-US" smtClean="0"/>
              <a:t>7/14/2025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664C7B-D483-191A-AD3A-9E6FFF698C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EBB32F-DC5D-E0E4-0A70-15EEC8265E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E641F-D4D8-499B-A6F3-A3B60D991B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6445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090D00-5B8E-27CC-6EC5-E063BF59C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4FE24D8-80D7-3C29-4153-F3E32D5A2E9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5243AF-1191-F160-47D2-E17A295BEC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6B4D0A-0191-6DBD-4F28-61575C5F2A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DDA15-1259-4403-9B84-DE4E5E6CC0A4}" type="datetimeFigureOut">
              <a:rPr lang="en-US" smtClean="0"/>
              <a:t>7/14/2025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91E3BC-D011-69B5-814F-F4E0C4D390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47C06A-04FD-2AC6-949B-A21CE63DE8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E641F-D4D8-499B-A6F3-A3B60D991B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6674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5FB7473-F3E1-F0A3-E09F-076D690257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7DFF15-C61E-B57F-25D7-7CFD1BD45B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184A27-9E9C-88E1-A014-9C3A9E2FD8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42DDA15-1259-4403-9B84-DE4E5E6CC0A4}" type="datetimeFigureOut">
              <a:rPr lang="en-US" smtClean="0"/>
              <a:t>7/14/2025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8EAD7D-CECA-CE29-7C7A-F472E66F78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78772D-0D64-6503-2210-62980E5AE4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BDE641F-D4D8-499B-A6F3-A3B60D991B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446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7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 /><Relationship Id="rId2" Type="http://schemas.openxmlformats.org/officeDocument/2006/relationships/image" Target="../media/image12.png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15.png" /><Relationship Id="rId4" Type="http://schemas.openxmlformats.org/officeDocument/2006/relationships/image" Target="../media/image14.png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 /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 /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 /><Relationship Id="rId1" Type="http://schemas.openxmlformats.org/officeDocument/2006/relationships/slideLayout" Target="../slideLayouts/slideLayout7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 /><Relationship Id="rId1" Type="http://schemas.openxmlformats.org/officeDocument/2006/relationships/slideLayout" Target="../slideLayouts/slideLayout7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 /><Relationship Id="rId1" Type="http://schemas.openxmlformats.org/officeDocument/2006/relationships/slideLayout" Target="../slideLayouts/slideLayout7.xml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 /><Relationship Id="rId1" Type="http://schemas.openxmlformats.org/officeDocument/2006/relationships/slideLayout" Target="../slideLayouts/slideLayout7.xml" 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 /><Relationship Id="rId1" Type="http://schemas.openxmlformats.org/officeDocument/2006/relationships/slideLayout" Target="../slideLayouts/slideLayout7.xml" 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 /><Relationship Id="rId1" Type="http://schemas.openxmlformats.org/officeDocument/2006/relationships/slideLayout" Target="../slideLayouts/slideLayout4.xml" 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 /><Relationship Id="rId1" Type="http://schemas.openxmlformats.org/officeDocument/2006/relationships/slideLayout" Target="../slideLayouts/slideLayout7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7.xml" 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 /><Relationship Id="rId2" Type="http://schemas.openxmlformats.org/officeDocument/2006/relationships/image" Target="../media/image25.png" /><Relationship Id="rId1" Type="http://schemas.openxmlformats.org/officeDocument/2006/relationships/slideLayout" Target="../slideLayouts/slideLayout7.xml" 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 /><Relationship Id="rId2" Type="http://schemas.openxmlformats.org/officeDocument/2006/relationships/image" Target="../media/image27.png" /><Relationship Id="rId1" Type="http://schemas.openxmlformats.org/officeDocument/2006/relationships/slideLayout" Target="../slideLayouts/slideLayout7.xml" 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 /><Relationship Id="rId2" Type="http://schemas.openxmlformats.org/officeDocument/2006/relationships/image" Target="../media/image29.png" /><Relationship Id="rId1" Type="http://schemas.openxmlformats.org/officeDocument/2006/relationships/slideLayout" Target="../slideLayouts/slideLayout7.xml" 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 /><Relationship Id="rId1" Type="http://schemas.openxmlformats.org/officeDocument/2006/relationships/slideLayout" Target="../slideLayouts/slideLayout7.xml" 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 /><Relationship Id="rId1" Type="http://schemas.openxmlformats.org/officeDocument/2006/relationships/slideLayout" Target="../slideLayouts/slideLayout7.xml" 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 /><Relationship Id="rId1" Type="http://schemas.openxmlformats.org/officeDocument/2006/relationships/slideLayout" Target="../slideLayouts/slideLayout7.xml" 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 /><Relationship Id="rId2" Type="http://schemas.openxmlformats.org/officeDocument/2006/relationships/image" Target="../media/image34.png" /><Relationship Id="rId1" Type="http://schemas.openxmlformats.org/officeDocument/2006/relationships/slideLayout" Target="../slideLayouts/slideLayout7.xml" 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 /><Relationship Id="rId1" Type="http://schemas.openxmlformats.org/officeDocument/2006/relationships/slideLayout" Target="../slideLayouts/slideLayout7.xml" 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 /><Relationship Id="rId1" Type="http://schemas.openxmlformats.org/officeDocument/2006/relationships/slideLayout" Target="../slideLayouts/slideLayout7.xml" 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 /><Relationship Id="rId1" Type="http://schemas.openxmlformats.org/officeDocument/2006/relationships/slideLayout" Target="../slideLayouts/slideLayout7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 /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6.png" /><Relationship Id="rId5" Type="http://schemas.openxmlformats.org/officeDocument/2006/relationships/image" Target="../media/image5.jpeg" /><Relationship Id="rId4" Type="http://schemas.openxmlformats.org/officeDocument/2006/relationships/image" Target="../media/image4.png" 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 /><Relationship Id="rId1" Type="http://schemas.openxmlformats.org/officeDocument/2006/relationships/slideLayout" Target="../slideLayouts/slideLayout7.xml" 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 /><Relationship Id="rId1" Type="http://schemas.openxmlformats.org/officeDocument/2006/relationships/slideLayout" Target="../slideLayouts/slideLayout7.xml" 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 /><Relationship Id="rId1" Type="http://schemas.openxmlformats.org/officeDocument/2006/relationships/slideLayout" Target="../slideLayouts/slideLayout7.xml" 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 /><Relationship Id="rId1" Type="http://schemas.openxmlformats.org/officeDocument/2006/relationships/slideLayout" Target="../slideLayouts/slideLayout7.xml" 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 /><Relationship Id="rId1" Type="http://schemas.openxmlformats.org/officeDocument/2006/relationships/slideLayout" Target="../slideLayouts/slideLayout7.xml" 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 /><Relationship Id="rId1" Type="http://schemas.openxmlformats.org/officeDocument/2006/relationships/slideLayout" Target="../slideLayouts/slideLayout7.xml" 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 /><Relationship Id="rId1" Type="http://schemas.openxmlformats.org/officeDocument/2006/relationships/slideLayout" Target="../slideLayouts/slideLayout7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 /><Relationship Id="rId2" Type="http://schemas.openxmlformats.org/officeDocument/2006/relationships/notesSlide" Target="../notesSlides/notesSlide3.xml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9.png" /><Relationship Id="rId4" Type="http://schemas.openxmlformats.org/officeDocument/2006/relationships/image" Target="../media/image8.png" 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 /><Relationship Id="rId3" Type="http://schemas.openxmlformats.org/officeDocument/2006/relationships/image" Target="../media/image10.jpeg" /><Relationship Id="rId7" Type="http://schemas.openxmlformats.org/officeDocument/2006/relationships/diagramColors" Target="../diagrams/colors1.xml" /><Relationship Id="rId2" Type="http://schemas.openxmlformats.org/officeDocument/2006/relationships/notesSlide" Target="../notesSlides/notesSlide4.xml" /><Relationship Id="rId1" Type="http://schemas.openxmlformats.org/officeDocument/2006/relationships/slideLayout" Target="../slideLayouts/slideLayout2.xml" /><Relationship Id="rId6" Type="http://schemas.openxmlformats.org/officeDocument/2006/relationships/diagramQuickStyle" Target="../diagrams/quickStyle1.xml" /><Relationship Id="rId5" Type="http://schemas.openxmlformats.org/officeDocument/2006/relationships/diagramLayout" Target="../diagrams/layout1.xml" /><Relationship Id="rId4" Type="http://schemas.openxmlformats.org/officeDocument/2006/relationships/diagramData" Target="../diagrams/data1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657F69E0-C4B0-4BEC-A689-4F8D877F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A liver and bacteria in a blue background&#10;&#10;AI-generated content may be incorrect.">
            <a:extLst>
              <a:ext uri="{FF2B5EF4-FFF2-40B4-BE49-F238E27FC236}">
                <a16:creationId xmlns:a16="http://schemas.microsoft.com/office/drawing/2014/main" id="{9982E4C8-DB6A-7F1C-6032-411851555F28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</a:blip>
          <a:srcRect r="5357"/>
          <a:stretch>
            <a:fillRect/>
          </a:stretch>
        </p:blipFill>
        <p:spPr>
          <a:xfrm>
            <a:off x="20" y="10"/>
            <a:ext cx="12188930" cy="685799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BD6DD12-54D2-9FDB-77EB-4D9DB9A3BE09}"/>
              </a:ext>
            </a:extLst>
          </p:cNvPr>
          <p:cNvSpPr txBox="1"/>
          <p:nvPr/>
        </p:nvSpPr>
        <p:spPr>
          <a:xfrm>
            <a:off x="1524000" y="1122363"/>
            <a:ext cx="9144000" cy="306324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6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Autoimmune hepatitis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584418A-9B46-9160-AFAA-2D2FF3CA1144}"/>
              </a:ext>
            </a:extLst>
          </p:cNvPr>
          <p:cNvSpPr txBox="1"/>
          <p:nvPr/>
        </p:nvSpPr>
        <p:spPr>
          <a:xfrm>
            <a:off x="1527048" y="4599432"/>
            <a:ext cx="9144000" cy="15361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</a:pPr>
            <a:r>
              <a:rPr lang="en-US" sz="2400" dirty="0">
                <a:solidFill>
                  <a:schemeClr val="bg1"/>
                </a:solidFill>
              </a:rPr>
              <a:t>By :Mostafa </a:t>
            </a:r>
            <a:r>
              <a:rPr lang="en-US" sz="2400" dirty="0" err="1">
                <a:solidFill>
                  <a:schemeClr val="bg1"/>
                </a:solidFill>
              </a:rPr>
              <a:t>Elateek</a:t>
            </a:r>
            <a:r>
              <a:rPr lang="en-US" sz="2400" dirty="0">
                <a:solidFill>
                  <a:schemeClr val="bg1"/>
                </a:solidFill>
              </a:rPr>
              <a:t> Fouad</a:t>
            </a:r>
          </a:p>
        </p:txBody>
      </p:sp>
      <p:sp>
        <p:nvSpPr>
          <p:cNvPr id="32" name="sketchy line">
            <a:extLst>
              <a:ext uri="{FF2B5EF4-FFF2-40B4-BE49-F238E27FC236}">
                <a16:creationId xmlns:a16="http://schemas.microsoft.com/office/drawing/2014/main" id="{9F6380B4-6A1C-481E-8408-B4E6C75B9B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368623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rgbClr val="FFFFFF">
              <a:alpha val="75000"/>
            </a:srgbClr>
          </a:solidFill>
          <a:ln w="44450" cap="rnd">
            <a:solidFill>
              <a:schemeClr val="bg1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1343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AC7C159-5E25-A0A7-C9D0-85FCA2EF0F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1999" cy="27051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4B2AE2D-00D9-229F-C30F-B245F57029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399886"/>
            <a:ext cx="12191999" cy="11620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8470C56-14D1-0FE9-BFD1-94B7F85935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561936"/>
            <a:ext cx="12192000" cy="13430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4B4D03C-06D4-5A89-0DB3-A3085D46C3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838700"/>
            <a:ext cx="12191999" cy="201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3364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919D4C8-72FF-EA0D-A728-00A401BE24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672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671DC63-6283-4AF4-BD3D-636B3CB873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0855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8441153-C084-2BDD-6ED9-00E8E89077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6619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93603BE-F217-D944-1882-22BC6CA2AE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5603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CD89667-E71D-6C1F-0958-3E2C5DF567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7216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510B737-2080-D0F7-70FD-B8D4778B57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6281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66BBC06-EF57-02EB-445F-50DEFDFA6E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812"/>
            <a:ext cx="12192000" cy="6810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9411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691A1A0-7597-293B-A55C-A0ADBC8171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6494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80D3F81-A466-0774-1678-66B9B4506F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06828"/>
            <a:ext cx="12192000" cy="7064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831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C59AB4C8-9178-4F7A-8404-6890510B59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1F00211-B1B8-FDD2-2A0B-E2C8741F7FF8}"/>
              </a:ext>
            </a:extLst>
          </p:cNvPr>
          <p:cNvSpPr txBox="1"/>
          <p:nvPr/>
        </p:nvSpPr>
        <p:spPr>
          <a:xfrm>
            <a:off x="638881" y="457201"/>
            <a:ext cx="10909640" cy="18326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1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The data included in this presentation </a:t>
            </a:r>
            <a:r>
              <a:rPr lang="en-US" sz="5100" b="1" dirty="0">
                <a:latin typeface="+mj-lt"/>
                <a:ea typeface="+mj-ea"/>
                <a:cs typeface="+mj-cs"/>
              </a:rPr>
              <a:t>are based on</a:t>
            </a:r>
            <a:r>
              <a:rPr lang="en-US" sz="51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EASL 2025 guidelines </a:t>
            </a:r>
          </a:p>
        </p:txBody>
      </p:sp>
      <p:sp>
        <p:nvSpPr>
          <p:cNvPr id="17" name="sketch line">
            <a:extLst>
              <a:ext uri="{FF2B5EF4-FFF2-40B4-BE49-F238E27FC236}">
                <a16:creationId xmlns:a16="http://schemas.microsoft.com/office/drawing/2014/main" id="{4CFDFB37-4BC7-42C6-915D-A6609139B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07702" y="2343912"/>
            <a:ext cx="4572000" cy="18288"/>
          </a:xfrm>
          <a:custGeom>
            <a:avLst/>
            <a:gdLst>
              <a:gd name="connsiteX0" fmla="*/ 0 w 4572000"/>
              <a:gd name="connsiteY0" fmla="*/ 0 h 18288"/>
              <a:gd name="connsiteX1" fmla="*/ 515983 w 4572000"/>
              <a:gd name="connsiteY1" fmla="*/ 0 h 18288"/>
              <a:gd name="connsiteX2" fmla="*/ 1031966 w 4572000"/>
              <a:gd name="connsiteY2" fmla="*/ 0 h 18288"/>
              <a:gd name="connsiteX3" fmla="*/ 1639389 w 4572000"/>
              <a:gd name="connsiteY3" fmla="*/ 0 h 18288"/>
              <a:gd name="connsiteX4" fmla="*/ 2383971 w 4572000"/>
              <a:gd name="connsiteY4" fmla="*/ 0 h 18288"/>
              <a:gd name="connsiteX5" fmla="*/ 2945674 w 4572000"/>
              <a:gd name="connsiteY5" fmla="*/ 0 h 18288"/>
              <a:gd name="connsiteX6" fmla="*/ 3507377 w 4572000"/>
              <a:gd name="connsiteY6" fmla="*/ 0 h 18288"/>
              <a:gd name="connsiteX7" fmla="*/ 4572000 w 4572000"/>
              <a:gd name="connsiteY7" fmla="*/ 0 h 18288"/>
              <a:gd name="connsiteX8" fmla="*/ 4572000 w 4572000"/>
              <a:gd name="connsiteY8" fmla="*/ 18288 h 18288"/>
              <a:gd name="connsiteX9" fmla="*/ 3873137 w 4572000"/>
              <a:gd name="connsiteY9" fmla="*/ 18288 h 18288"/>
              <a:gd name="connsiteX10" fmla="*/ 3311434 w 4572000"/>
              <a:gd name="connsiteY10" fmla="*/ 18288 h 18288"/>
              <a:gd name="connsiteX11" fmla="*/ 2749731 w 4572000"/>
              <a:gd name="connsiteY11" fmla="*/ 18288 h 18288"/>
              <a:gd name="connsiteX12" fmla="*/ 2050869 w 4572000"/>
              <a:gd name="connsiteY12" fmla="*/ 18288 h 18288"/>
              <a:gd name="connsiteX13" fmla="*/ 1306286 w 4572000"/>
              <a:gd name="connsiteY13" fmla="*/ 18288 h 18288"/>
              <a:gd name="connsiteX14" fmla="*/ 790303 w 4572000"/>
              <a:gd name="connsiteY14" fmla="*/ 18288 h 18288"/>
              <a:gd name="connsiteX15" fmla="*/ 0 w 4572000"/>
              <a:gd name="connsiteY15" fmla="*/ 18288 h 18288"/>
              <a:gd name="connsiteX16" fmla="*/ 0 w 457200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572000" h="18288" fill="none" extrusionOk="0">
                <a:moveTo>
                  <a:pt x="0" y="0"/>
                </a:moveTo>
                <a:cubicBezTo>
                  <a:pt x="105156" y="-20963"/>
                  <a:pt x="340432" y="822"/>
                  <a:pt x="515983" y="0"/>
                </a:cubicBezTo>
                <a:cubicBezTo>
                  <a:pt x="691534" y="-822"/>
                  <a:pt x="850679" y="16479"/>
                  <a:pt x="1031966" y="0"/>
                </a:cubicBezTo>
                <a:cubicBezTo>
                  <a:pt x="1213253" y="-16479"/>
                  <a:pt x="1443646" y="-18730"/>
                  <a:pt x="1639389" y="0"/>
                </a:cubicBezTo>
                <a:cubicBezTo>
                  <a:pt x="1835132" y="18730"/>
                  <a:pt x="2159975" y="18531"/>
                  <a:pt x="2383971" y="0"/>
                </a:cubicBezTo>
                <a:cubicBezTo>
                  <a:pt x="2607967" y="-18531"/>
                  <a:pt x="2719096" y="-12030"/>
                  <a:pt x="2945674" y="0"/>
                </a:cubicBezTo>
                <a:cubicBezTo>
                  <a:pt x="3172252" y="12030"/>
                  <a:pt x="3269167" y="27666"/>
                  <a:pt x="3507377" y="0"/>
                </a:cubicBezTo>
                <a:cubicBezTo>
                  <a:pt x="3745587" y="-27666"/>
                  <a:pt x="4116741" y="18705"/>
                  <a:pt x="4572000" y="0"/>
                </a:cubicBezTo>
                <a:cubicBezTo>
                  <a:pt x="4572895" y="8974"/>
                  <a:pt x="4571454" y="9359"/>
                  <a:pt x="4572000" y="18288"/>
                </a:cubicBezTo>
                <a:cubicBezTo>
                  <a:pt x="4374698" y="3942"/>
                  <a:pt x="4098874" y="-11042"/>
                  <a:pt x="3873137" y="18288"/>
                </a:cubicBezTo>
                <a:cubicBezTo>
                  <a:pt x="3647400" y="47618"/>
                  <a:pt x="3517055" y="5421"/>
                  <a:pt x="3311434" y="18288"/>
                </a:cubicBezTo>
                <a:cubicBezTo>
                  <a:pt x="3105813" y="31155"/>
                  <a:pt x="3025168" y="17856"/>
                  <a:pt x="2749731" y="18288"/>
                </a:cubicBezTo>
                <a:cubicBezTo>
                  <a:pt x="2474294" y="18720"/>
                  <a:pt x="2291766" y="-14168"/>
                  <a:pt x="2050869" y="18288"/>
                </a:cubicBezTo>
                <a:cubicBezTo>
                  <a:pt x="1809972" y="50744"/>
                  <a:pt x="1540276" y="46798"/>
                  <a:pt x="1306286" y="18288"/>
                </a:cubicBezTo>
                <a:cubicBezTo>
                  <a:pt x="1072296" y="-10222"/>
                  <a:pt x="972445" y="19645"/>
                  <a:pt x="790303" y="18288"/>
                </a:cubicBezTo>
                <a:cubicBezTo>
                  <a:pt x="608161" y="16931"/>
                  <a:pt x="200981" y="8241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572000" h="18288" stroke="0" extrusionOk="0">
                <a:moveTo>
                  <a:pt x="0" y="0"/>
                </a:moveTo>
                <a:cubicBezTo>
                  <a:pt x="143285" y="-9565"/>
                  <a:pt x="327959" y="-11498"/>
                  <a:pt x="561703" y="0"/>
                </a:cubicBezTo>
                <a:cubicBezTo>
                  <a:pt x="795447" y="11498"/>
                  <a:pt x="838260" y="18255"/>
                  <a:pt x="1077686" y="0"/>
                </a:cubicBezTo>
                <a:cubicBezTo>
                  <a:pt x="1317112" y="-18255"/>
                  <a:pt x="1437472" y="23514"/>
                  <a:pt x="1639389" y="0"/>
                </a:cubicBezTo>
                <a:cubicBezTo>
                  <a:pt x="1841306" y="-23514"/>
                  <a:pt x="2037142" y="-12551"/>
                  <a:pt x="2292531" y="0"/>
                </a:cubicBezTo>
                <a:cubicBezTo>
                  <a:pt x="2547920" y="12551"/>
                  <a:pt x="2810436" y="-20352"/>
                  <a:pt x="2991394" y="0"/>
                </a:cubicBezTo>
                <a:cubicBezTo>
                  <a:pt x="3172352" y="20352"/>
                  <a:pt x="3530025" y="-13347"/>
                  <a:pt x="3735977" y="0"/>
                </a:cubicBezTo>
                <a:cubicBezTo>
                  <a:pt x="3941929" y="13347"/>
                  <a:pt x="4161497" y="34086"/>
                  <a:pt x="4572000" y="0"/>
                </a:cubicBezTo>
                <a:cubicBezTo>
                  <a:pt x="4571545" y="6162"/>
                  <a:pt x="4571903" y="11775"/>
                  <a:pt x="4572000" y="18288"/>
                </a:cubicBezTo>
                <a:cubicBezTo>
                  <a:pt x="4228040" y="36490"/>
                  <a:pt x="4199736" y="42557"/>
                  <a:pt x="3873137" y="18288"/>
                </a:cubicBezTo>
                <a:cubicBezTo>
                  <a:pt x="3546538" y="-5981"/>
                  <a:pt x="3472124" y="16809"/>
                  <a:pt x="3128554" y="18288"/>
                </a:cubicBezTo>
                <a:cubicBezTo>
                  <a:pt x="2784984" y="19767"/>
                  <a:pt x="2735896" y="-17781"/>
                  <a:pt x="2383971" y="18288"/>
                </a:cubicBezTo>
                <a:cubicBezTo>
                  <a:pt x="2032046" y="54357"/>
                  <a:pt x="2019324" y="2920"/>
                  <a:pt x="1867989" y="18288"/>
                </a:cubicBezTo>
                <a:cubicBezTo>
                  <a:pt x="1716654" y="33656"/>
                  <a:pt x="1418675" y="32575"/>
                  <a:pt x="1169126" y="18288"/>
                </a:cubicBezTo>
                <a:cubicBezTo>
                  <a:pt x="919577" y="4001"/>
                  <a:pt x="798537" y="16165"/>
                  <a:pt x="561703" y="18288"/>
                </a:cubicBezTo>
                <a:cubicBezTo>
                  <a:pt x="324869" y="20411"/>
                  <a:pt x="221395" y="-912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A close-up of a document&#10;&#10;AI-generated content may be incorrect.">
            <a:extLst>
              <a:ext uri="{FF2B5EF4-FFF2-40B4-BE49-F238E27FC236}">
                <a16:creationId xmlns:a16="http://schemas.microsoft.com/office/drawing/2014/main" id="{C4B26D4F-04F3-702D-1262-0BBC6E1FD6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40" y="3159842"/>
            <a:ext cx="11548872" cy="3031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6558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0CA9B0B-CDE5-700C-A95D-62BCFDE4ED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214312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B0ABFD7-7D2B-24B1-F30A-B3C568B9DB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6200" y="1932894"/>
            <a:ext cx="12344400" cy="488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2939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6BB3C1C-F52A-E3D9-C4C0-8ECDD5C7BC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1998" cy="244792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CEB8D2B-2E03-9E90-5686-18EF08259F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2447926"/>
            <a:ext cx="12191998" cy="4410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9150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BB633A4-327D-4E45-1FA2-F07BE48CF1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4362"/>
            <a:ext cx="12192000" cy="181927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88B08B1-215D-266C-7FDF-6883E96914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3152096"/>
            <a:ext cx="12192000" cy="1990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1613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4958F40-3FA9-FBDA-1658-60641E98B6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8948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6308A4D-4443-22D1-72D8-80E1B3E1C0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6524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45C78D0-6D65-6C82-9B07-5F31A4B622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9416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C07C443-9901-950C-FA54-21EB679346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297316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B7C843F-20EB-059B-7B4B-D72119E90A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973161"/>
            <a:ext cx="12192000" cy="3884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26895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6D797C5-9033-4525-DC49-242CFE9483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96143"/>
            <a:ext cx="12192000" cy="2144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82608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E310B35-78C2-C52A-0D67-2CB9E8241D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77938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45FBBAC-EF4D-3139-3BA0-31E16A1782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4550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4" name="Rectangle 53">
            <a:extLst>
              <a:ext uri="{FF2B5EF4-FFF2-40B4-BE49-F238E27FC236}">
                <a16:creationId xmlns:a16="http://schemas.microsoft.com/office/drawing/2014/main" id="{94BFCCA4-109C-4B21-816E-144FE75C38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sketch line">
            <a:extLst>
              <a:ext uri="{FF2B5EF4-FFF2-40B4-BE49-F238E27FC236}">
                <a16:creationId xmlns:a16="http://schemas.microsoft.com/office/drawing/2014/main" id="{0059B5C0-FEC8-4370-AF45-02E3AEF6FA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659144"/>
            <a:ext cx="3566160" cy="18288"/>
          </a:xfrm>
          <a:custGeom>
            <a:avLst/>
            <a:gdLst>
              <a:gd name="connsiteX0" fmla="*/ 0 w 3566160"/>
              <a:gd name="connsiteY0" fmla="*/ 0 h 18288"/>
              <a:gd name="connsiteX1" fmla="*/ 665683 w 3566160"/>
              <a:gd name="connsiteY1" fmla="*/ 0 h 18288"/>
              <a:gd name="connsiteX2" fmla="*/ 1331366 w 3566160"/>
              <a:gd name="connsiteY2" fmla="*/ 0 h 18288"/>
              <a:gd name="connsiteX3" fmla="*/ 1818742 w 3566160"/>
              <a:gd name="connsiteY3" fmla="*/ 0 h 18288"/>
              <a:gd name="connsiteX4" fmla="*/ 2413102 w 3566160"/>
              <a:gd name="connsiteY4" fmla="*/ 0 h 18288"/>
              <a:gd name="connsiteX5" fmla="*/ 2936138 w 3566160"/>
              <a:gd name="connsiteY5" fmla="*/ 0 h 18288"/>
              <a:gd name="connsiteX6" fmla="*/ 3566160 w 3566160"/>
              <a:gd name="connsiteY6" fmla="*/ 0 h 18288"/>
              <a:gd name="connsiteX7" fmla="*/ 3566160 w 3566160"/>
              <a:gd name="connsiteY7" fmla="*/ 18288 h 18288"/>
              <a:gd name="connsiteX8" fmla="*/ 2971800 w 3566160"/>
              <a:gd name="connsiteY8" fmla="*/ 18288 h 18288"/>
              <a:gd name="connsiteX9" fmla="*/ 2448763 w 3566160"/>
              <a:gd name="connsiteY9" fmla="*/ 18288 h 18288"/>
              <a:gd name="connsiteX10" fmla="*/ 1854403 w 3566160"/>
              <a:gd name="connsiteY10" fmla="*/ 18288 h 18288"/>
              <a:gd name="connsiteX11" fmla="*/ 1295705 w 3566160"/>
              <a:gd name="connsiteY11" fmla="*/ 18288 h 18288"/>
              <a:gd name="connsiteX12" fmla="*/ 772668 w 3566160"/>
              <a:gd name="connsiteY12" fmla="*/ 18288 h 18288"/>
              <a:gd name="connsiteX13" fmla="*/ 0 w 3566160"/>
              <a:gd name="connsiteY13" fmla="*/ 18288 h 18288"/>
              <a:gd name="connsiteX14" fmla="*/ 0 w 3566160"/>
              <a:gd name="connsiteY14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566160" h="18288" fill="none" extrusionOk="0">
                <a:moveTo>
                  <a:pt x="0" y="0"/>
                </a:moveTo>
                <a:cubicBezTo>
                  <a:pt x="222644" y="15773"/>
                  <a:pt x="447078" y="-30288"/>
                  <a:pt x="665683" y="0"/>
                </a:cubicBezTo>
                <a:cubicBezTo>
                  <a:pt x="884288" y="30288"/>
                  <a:pt x="1132425" y="-6167"/>
                  <a:pt x="1331366" y="0"/>
                </a:cubicBezTo>
                <a:cubicBezTo>
                  <a:pt x="1530307" y="6167"/>
                  <a:pt x="1680942" y="17562"/>
                  <a:pt x="1818742" y="0"/>
                </a:cubicBezTo>
                <a:cubicBezTo>
                  <a:pt x="1956542" y="-17562"/>
                  <a:pt x="2130227" y="23032"/>
                  <a:pt x="2413102" y="0"/>
                </a:cubicBezTo>
                <a:cubicBezTo>
                  <a:pt x="2695977" y="-23032"/>
                  <a:pt x="2679988" y="-13260"/>
                  <a:pt x="2936138" y="0"/>
                </a:cubicBezTo>
                <a:cubicBezTo>
                  <a:pt x="3192288" y="13260"/>
                  <a:pt x="3378668" y="16268"/>
                  <a:pt x="3566160" y="0"/>
                </a:cubicBezTo>
                <a:cubicBezTo>
                  <a:pt x="3566199" y="7328"/>
                  <a:pt x="3566779" y="9982"/>
                  <a:pt x="3566160" y="18288"/>
                </a:cubicBezTo>
                <a:cubicBezTo>
                  <a:pt x="3315478" y="45899"/>
                  <a:pt x="3188272" y="-7574"/>
                  <a:pt x="2971800" y="18288"/>
                </a:cubicBezTo>
                <a:cubicBezTo>
                  <a:pt x="2755328" y="44150"/>
                  <a:pt x="2598570" y="34692"/>
                  <a:pt x="2448763" y="18288"/>
                </a:cubicBezTo>
                <a:cubicBezTo>
                  <a:pt x="2298956" y="1884"/>
                  <a:pt x="2011344" y="-7043"/>
                  <a:pt x="1854403" y="18288"/>
                </a:cubicBezTo>
                <a:cubicBezTo>
                  <a:pt x="1697462" y="43619"/>
                  <a:pt x="1444994" y="618"/>
                  <a:pt x="1295705" y="18288"/>
                </a:cubicBezTo>
                <a:cubicBezTo>
                  <a:pt x="1146416" y="35958"/>
                  <a:pt x="965401" y="42167"/>
                  <a:pt x="772668" y="18288"/>
                </a:cubicBezTo>
                <a:cubicBezTo>
                  <a:pt x="579935" y="-5591"/>
                  <a:pt x="352420" y="-19381"/>
                  <a:pt x="0" y="18288"/>
                </a:cubicBezTo>
                <a:cubicBezTo>
                  <a:pt x="-593" y="9736"/>
                  <a:pt x="244" y="6610"/>
                  <a:pt x="0" y="0"/>
                </a:cubicBezTo>
                <a:close/>
              </a:path>
              <a:path w="3566160" h="18288" stroke="0" extrusionOk="0">
                <a:moveTo>
                  <a:pt x="0" y="0"/>
                </a:moveTo>
                <a:cubicBezTo>
                  <a:pt x="169947" y="-5008"/>
                  <a:pt x="340602" y="-17518"/>
                  <a:pt x="594360" y="0"/>
                </a:cubicBezTo>
                <a:cubicBezTo>
                  <a:pt x="848118" y="17518"/>
                  <a:pt x="997921" y="8866"/>
                  <a:pt x="1224382" y="0"/>
                </a:cubicBezTo>
                <a:cubicBezTo>
                  <a:pt x="1450843" y="-8866"/>
                  <a:pt x="1572343" y="8392"/>
                  <a:pt x="1783080" y="0"/>
                </a:cubicBezTo>
                <a:cubicBezTo>
                  <a:pt x="1993817" y="-8392"/>
                  <a:pt x="2266728" y="2126"/>
                  <a:pt x="2448763" y="0"/>
                </a:cubicBezTo>
                <a:cubicBezTo>
                  <a:pt x="2630798" y="-2126"/>
                  <a:pt x="2815508" y="-13843"/>
                  <a:pt x="3043123" y="0"/>
                </a:cubicBezTo>
                <a:cubicBezTo>
                  <a:pt x="3270738" y="13843"/>
                  <a:pt x="3420568" y="2184"/>
                  <a:pt x="3566160" y="0"/>
                </a:cubicBezTo>
                <a:cubicBezTo>
                  <a:pt x="3566487" y="8595"/>
                  <a:pt x="3566088" y="13110"/>
                  <a:pt x="3566160" y="18288"/>
                </a:cubicBezTo>
                <a:cubicBezTo>
                  <a:pt x="3421748" y="9323"/>
                  <a:pt x="3176383" y="-3939"/>
                  <a:pt x="2971800" y="18288"/>
                </a:cubicBezTo>
                <a:cubicBezTo>
                  <a:pt x="2767217" y="40515"/>
                  <a:pt x="2590769" y="4336"/>
                  <a:pt x="2306117" y="18288"/>
                </a:cubicBezTo>
                <a:cubicBezTo>
                  <a:pt x="2021465" y="32240"/>
                  <a:pt x="1860727" y="-9280"/>
                  <a:pt x="1676095" y="18288"/>
                </a:cubicBezTo>
                <a:cubicBezTo>
                  <a:pt x="1491463" y="45856"/>
                  <a:pt x="1329173" y="5765"/>
                  <a:pt x="1153058" y="18288"/>
                </a:cubicBezTo>
                <a:cubicBezTo>
                  <a:pt x="976943" y="30811"/>
                  <a:pt x="895178" y="4751"/>
                  <a:pt x="665683" y="18288"/>
                </a:cubicBezTo>
                <a:cubicBezTo>
                  <a:pt x="436189" y="31825"/>
                  <a:pt x="302924" y="2002"/>
                  <a:pt x="0" y="18288"/>
                </a:cubicBezTo>
                <a:cubicBezTo>
                  <a:pt x="822" y="10564"/>
                  <a:pt x="-23" y="457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448976505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2277E9-D6F5-B5D3-46C7-99C4FDCF57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807167"/>
            <a:ext cx="3895522" cy="3386399"/>
          </a:xfrm>
        </p:spPr>
        <p:txBody>
          <a:bodyPr>
            <a:normAutofit/>
          </a:bodyPr>
          <a:lstStyle/>
          <a:p>
            <a:endParaRPr lang="en-US" sz="1900" dirty="0"/>
          </a:p>
          <a:p>
            <a:r>
              <a:rPr lang="en-US" sz="1900" b="1" u="sng" dirty="0"/>
              <a:t>Definition:</a:t>
            </a:r>
          </a:p>
          <a:p>
            <a:endParaRPr lang="en-US" sz="1900" dirty="0"/>
          </a:p>
          <a:p>
            <a:r>
              <a:rPr lang="en-US" sz="1900" b="1" dirty="0"/>
              <a:t>a non-resolving</a:t>
            </a:r>
          </a:p>
          <a:p>
            <a:r>
              <a:rPr lang="en-US" sz="1900" b="1" dirty="0"/>
              <a:t>hypergammaglobulinemia</a:t>
            </a:r>
          </a:p>
          <a:p>
            <a:r>
              <a:rPr lang="en-US" sz="1900" b="1" dirty="0"/>
              <a:t>Circulating autoantibodies</a:t>
            </a:r>
          </a:p>
          <a:p>
            <a:r>
              <a:rPr lang="en-US" sz="1900" b="1" dirty="0"/>
              <a:t>(HLA) DR3 or DR4</a:t>
            </a:r>
          </a:p>
          <a:p>
            <a:r>
              <a:rPr lang="en-US" sz="1900" b="1" dirty="0"/>
              <a:t>interface hepatitis on liver histology</a:t>
            </a:r>
          </a:p>
        </p:txBody>
      </p:sp>
      <p:pic>
        <p:nvPicPr>
          <p:cNvPr id="13" name="Picture 12" descr="Diagram of a cell structure with text&#10;&#10;AI-generated content may be incorrect.">
            <a:extLst>
              <a:ext uri="{FF2B5EF4-FFF2-40B4-BE49-F238E27FC236}">
                <a16:creationId xmlns:a16="http://schemas.microsoft.com/office/drawing/2014/main" id="{F36D5DBA-38EB-0F8F-4637-C86CAA7244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2624" y="232192"/>
            <a:ext cx="3099816" cy="3321231"/>
          </a:xfrm>
          <a:prstGeom prst="rect">
            <a:avLst/>
          </a:prstGeom>
        </p:spPr>
      </p:pic>
      <p:pic>
        <p:nvPicPr>
          <p:cNvPr id="7" name="Picture 6" descr="A diagram of a dna sequence&#10;&#10;AI-generated content may be incorrect.">
            <a:extLst>
              <a:ext uri="{FF2B5EF4-FFF2-40B4-BE49-F238E27FC236}">
                <a16:creationId xmlns:a16="http://schemas.microsoft.com/office/drawing/2014/main" id="{D323DD86-67BB-167B-D2CA-DFE5598512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7888" y="641910"/>
            <a:ext cx="3785616" cy="1687939"/>
          </a:xfrm>
          <a:prstGeom prst="rect">
            <a:avLst/>
          </a:prstGeom>
        </p:spPr>
      </p:pic>
      <p:pic>
        <p:nvPicPr>
          <p:cNvPr id="5" name="Picture 4" descr="A diagram of a function&#10;&#10;AI-generated content may be incorrect.">
            <a:extLst>
              <a:ext uri="{FF2B5EF4-FFF2-40B4-BE49-F238E27FC236}">
                <a16:creationId xmlns:a16="http://schemas.microsoft.com/office/drawing/2014/main" id="{E84E14B3-F5D7-7989-E709-610300238E6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2624" y="4284948"/>
            <a:ext cx="3099816" cy="1419192"/>
          </a:xfrm>
          <a:prstGeom prst="rect">
            <a:avLst/>
          </a:prstGeom>
        </p:spPr>
      </p:pic>
      <p:pic>
        <p:nvPicPr>
          <p:cNvPr id="9" name="Picture 8" descr="A diagram of different types of bird nests&#10;&#10;AI-generated content may be incorrect.">
            <a:extLst>
              <a:ext uri="{FF2B5EF4-FFF2-40B4-BE49-F238E27FC236}">
                <a16:creationId xmlns:a16="http://schemas.microsoft.com/office/drawing/2014/main" id="{E92F897A-7A3D-6994-C415-FD02F73BC2E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7888" y="3254872"/>
            <a:ext cx="3785616" cy="2655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59257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565E1A3-8998-D116-8605-ED432770CB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94276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6C45201-F332-6FFE-4BE8-166C2E656D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31426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4B56896-6F1D-2BBD-CBAF-76E603D8C8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73171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035F075-BC96-BB7C-4E19-09B8661535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62393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0DA423C-E39B-435B-9B1F-EF0ABE25A7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12510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EC979BA-A2C7-0CB0-8F1E-1C3896210E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33115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A55F79A-AFCC-1F06-0B19-62F067461E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4123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B3684CCF-CEBB-4D8E-A366-95E43D4C7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BFEA07-EF33-418E-FE27-6F8439ED3D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799" cy="4351338"/>
          </a:xfrm>
        </p:spPr>
        <p:txBody>
          <a:bodyPr>
            <a:normAutofit fontScale="92500" lnSpcReduction="10000"/>
          </a:bodyPr>
          <a:lstStyle/>
          <a:p>
            <a:r>
              <a:rPr lang="en-US" sz="3000" b="1" u="sng" dirty="0" err="1"/>
              <a:t>Epidemiolody</a:t>
            </a:r>
            <a:r>
              <a:rPr lang="en-US" sz="3000" b="1" u="sng" dirty="0"/>
              <a:t> :</a:t>
            </a:r>
          </a:p>
          <a:p>
            <a:endParaRPr lang="en-US" sz="1800" dirty="0"/>
          </a:p>
          <a:p>
            <a:r>
              <a:rPr lang="en-US" sz="2400" dirty="0"/>
              <a:t>AIH is considered </a:t>
            </a:r>
            <a:r>
              <a:rPr lang="en-US" sz="2400" b="1" dirty="0"/>
              <a:t>relatively rare</a:t>
            </a:r>
            <a:r>
              <a:rPr lang="en-US" sz="2400" dirty="0"/>
              <a:t>, as its prevalence ranges from 16 to 18 cases per 100,000 inhabitants in Europe</a:t>
            </a:r>
          </a:p>
          <a:p>
            <a:endParaRPr lang="en-US" sz="1800" dirty="0"/>
          </a:p>
          <a:p>
            <a:r>
              <a:rPr lang="en-US" sz="2200" dirty="0"/>
              <a:t>AIH prevalence and clinical expression seem to vary </a:t>
            </a:r>
            <a:r>
              <a:rPr lang="en-US" sz="2200" b="1" dirty="0"/>
              <a:t>according to ethnicity</a:t>
            </a:r>
          </a:p>
          <a:p>
            <a:r>
              <a:rPr lang="en-US" sz="2200" b="1" dirty="0"/>
              <a:t>Alaskan natives: </a:t>
            </a:r>
            <a:r>
              <a:rPr lang="en-US" sz="2200" b="1" dirty="0">
                <a:solidFill>
                  <a:srgbClr val="FF0000"/>
                </a:solidFill>
              </a:rPr>
              <a:t>acute icteric</a:t>
            </a:r>
          </a:p>
          <a:p>
            <a:r>
              <a:rPr lang="en-US" sz="2200" b="1" dirty="0"/>
              <a:t>African American: </a:t>
            </a:r>
            <a:r>
              <a:rPr lang="en-US" sz="2200" b="1" dirty="0">
                <a:solidFill>
                  <a:srgbClr val="FF0000"/>
                </a:solidFill>
              </a:rPr>
              <a:t>cirrhosis</a:t>
            </a:r>
          </a:p>
          <a:p>
            <a:r>
              <a:rPr lang="en-US" sz="2200" b="1" dirty="0"/>
              <a:t>Mexican Mestizos: </a:t>
            </a:r>
            <a:r>
              <a:rPr lang="en-US" sz="2200" b="1" dirty="0">
                <a:solidFill>
                  <a:srgbClr val="FF0000"/>
                </a:solidFill>
              </a:rPr>
              <a:t>cirrhosis</a:t>
            </a:r>
          </a:p>
          <a:p>
            <a:r>
              <a:rPr lang="en-US" sz="2200" b="1" dirty="0"/>
              <a:t>Hispanic origin : </a:t>
            </a:r>
            <a:r>
              <a:rPr lang="en-US" sz="2200" b="1" dirty="0">
                <a:solidFill>
                  <a:srgbClr val="FF0000"/>
                </a:solidFill>
              </a:rPr>
              <a:t>cirrhosis and </a:t>
            </a:r>
            <a:r>
              <a:rPr lang="en-US" sz="2200" b="1" dirty="0" err="1">
                <a:solidFill>
                  <a:srgbClr val="FF0000"/>
                </a:solidFill>
              </a:rPr>
              <a:t>cholestatis</a:t>
            </a:r>
            <a:endParaRPr lang="en-US" sz="1900" b="1" dirty="0">
              <a:solidFill>
                <a:srgbClr val="FF0000"/>
              </a:solidFill>
            </a:endParaRPr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FF73A66-F1EA-3E4D-82B4-745CD2387CF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3967" r="3605" b="1"/>
          <a:stretch>
            <a:fillRect/>
          </a:stretch>
        </p:blipFill>
        <p:spPr>
          <a:xfrm>
            <a:off x="6863996" y="3154859"/>
            <a:ext cx="4030579" cy="3703141"/>
          </a:xfrm>
          <a:custGeom>
            <a:avLst/>
            <a:gdLst/>
            <a:ahLst/>
            <a:cxnLst/>
            <a:rect l="l" t="t" r="r" b="b"/>
            <a:pathLst>
              <a:path w="4030579" h="3703141">
                <a:moveTo>
                  <a:pt x="2015289" y="0"/>
                </a:moveTo>
                <a:cubicBezTo>
                  <a:pt x="3128303" y="0"/>
                  <a:pt x="4030579" y="902277"/>
                  <a:pt x="4030579" y="2015290"/>
                </a:cubicBezTo>
                <a:cubicBezTo>
                  <a:pt x="4030579" y="2710923"/>
                  <a:pt x="3678127" y="3324237"/>
                  <a:pt x="3142057" y="3686399"/>
                </a:cubicBezTo>
                <a:lnTo>
                  <a:pt x="3114499" y="3703141"/>
                </a:lnTo>
                <a:lnTo>
                  <a:pt x="916080" y="3703141"/>
                </a:lnTo>
                <a:lnTo>
                  <a:pt x="888522" y="3686399"/>
                </a:lnTo>
                <a:cubicBezTo>
                  <a:pt x="352452" y="3324237"/>
                  <a:pt x="0" y="2710923"/>
                  <a:pt x="0" y="2015290"/>
                </a:cubicBezTo>
                <a:cubicBezTo>
                  <a:pt x="0" y="902277"/>
                  <a:pt x="902277" y="0"/>
                  <a:pt x="2015289" y="0"/>
                </a:cubicBezTo>
                <a:close/>
              </a:path>
            </a:pathLst>
          </a:custGeom>
        </p:spPr>
      </p:pic>
      <p:sp>
        <p:nvSpPr>
          <p:cNvPr id="34" name="Arc 33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4759070" flipV="1">
            <a:off x="6010869" y="-729072"/>
            <a:ext cx="4083433" cy="4083433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6176AD6-B9E1-5EE1-5AC7-574A39B6BEC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-2" b="14529"/>
          <a:stretch>
            <a:fillRect/>
          </a:stretch>
        </p:blipFill>
        <p:spPr>
          <a:xfrm>
            <a:off x="6305807" y="1"/>
            <a:ext cx="3519312" cy="3007909"/>
          </a:xfrm>
          <a:custGeom>
            <a:avLst/>
            <a:gdLst/>
            <a:ahLst/>
            <a:cxnLst/>
            <a:rect l="l" t="t" r="r" b="b"/>
            <a:pathLst>
              <a:path w="3519312" h="3007909">
                <a:moveTo>
                  <a:pt x="519780" y="0"/>
                </a:moveTo>
                <a:lnTo>
                  <a:pt x="2999532" y="0"/>
                </a:lnTo>
                <a:lnTo>
                  <a:pt x="3003921" y="3989"/>
                </a:lnTo>
                <a:cubicBezTo>
                  <a:pt x="3322356" y="322424"/>
                  <a:pt x="3519312" y="762338"/>
                  <a:pt x="3519312" y="1248253"/>
                </a:cubicBezTo>
                <a:cubicBezTo>
                  <a:pt x="3519312" y="2220084"/>
                  <a:pt x="2731487" y="3007909"/>
                  <a:pt x="1759656" y="3007909"/>
                </a:cubicBezTo>
                <a:cubicBezTo>
                  <a:pt x="787826" y="3007909"/>
                  <a:pt x="0" y="2220084"/>
                  <a:pt x="0" y="1248253"/>
                </a:cubicBezTo>
                <a:cubicBezTo>
                  <a:pt x="0" y="762338"/>
                  <a:pt x="196957" y="322424"/>
                  <a:pt x="515392" y="3989"/>
                </a:cubicBezTo>
                <a:close/>
              </a:path>
            </a:pathLst>
          </a:cu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671A947-1A67-5BFE-532A-1989C6612889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2117" r="14432" b="4"/>
          <a:stretch>
            <a:fillRect/>
          </a:stretch>
        </p:blipFill>
        <p:spPr>
          <a:xfrm>
            <a:off x="9933462" y="372217"/>
            <a:ext cx="2258539" cy="3554668"/>
          </a:xfrm>
          <a:custGeom>
            <a:avLst/>
            <a:gdLst/>
            <a:ahLst/>
            <a:cxnLst/>
            <a:rect l="l" t="t" r="r" b="b"/>
            <a:pathLst>
              <a:path w="2258539" h="3554668">
                <a:moveTo>
                  <a:pt x="1777334" y="0"/>
                </a:moveTo>
                <a:cubicBezTo>
                  <a:pt x="1900033" y="0"/>
                  <a:pt x="2019829" y="12434"/>
                  <a:pt x="2135529" y="36109"/>
                </a:cubicBezTo>
                <a:lnTo>
                  <a:pt x="2258539" y="67738"/>
                </a:lnTo>
                <a:lnTo>
                  <a:pt x="2258539" y="3486930"/>
                </a:lnTo>
                <a:lnTo>
                  <a:pt x="2135529" y="3518559"/>
                </a:lnTo>
                <a:cubicBezTo>
                  <a:pt x="2019829" y="3542235"/>
                  <a:pt x="1900033" y="3554668"/>
                  <a:pt x="1777334" y="3554668"/>
                </a:cubicBezTo>
                <a:cubicBezTo>
                  <a:pt x="795739" y="3554668"/>
                  <a:pt x="0" y="2758929"/>
                  <a:pt x="0" y="1777334"/>
                </a:cubicBezTo>
                <a:cubicBezTo>
                  <a:pt x="0" y="795740"/>
                  <a:pt x="795739" y="0"/>
                  <a:pt x="1777334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346008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4F7EBAE4-9945-4473-9E34-B2C66EA0F0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15A1759-38D9-4D28-34B3-FDF0F0DE264D}"/>
              </a:ext>
            </a:extLst>
          </p:cNvPr>
          <p:cNvSpPr txBox="1"/>
          <p:nvPr/>
        </p:nvSpPr>
        <p:spPr>
          <a:xfrm>
            <a:off x="838200" y="365125"/>
            <a:ext cx="539336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>
                <a:latin typeface="+mj-lt"/>
                <a:ea typeface="+mj-ea"/>
                <a:cs typeface="+mj-cs"/>
              </a:rPr>
              <a:t>Epidemiology: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3B4E582-5342-294A-F290-ED949317B8A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9797" r="3451" b="-2"/>
          <a:stretch>
            <a:fillRect/>
          </a:stretch>
        </p:blipFill>
        <p:spPr>
          <a:xfrm>
            <a:off x="6374920" y="758514"/>
            <a:ext cx="5122238" cy="5122238"/>
          </a:xfrm>
          <a:custGeom>
            <a:avLst/>
            <a:gdLst/>
            <a:ahLst/>
            <a:cxnLst/>
            <a:rect l="l" t="t" r="r" b="b"/>
            <a:pathLst>
              <a:path w="2663168" h="2663168">
                <a:moveTo>
                  <a:pt x="1331584" y="0"/>
                </a:moveTo>
                <a:cubicBezTo>
                  <a:pt x="2066998" y="0"/>
                  <a:pt x="2663168" y="596170"/>
                  <a:pt x="2663168" y="1331584"/>
                </a:cubicBezTo>
                <a:cubicBezTo>
                  <a:pt x="2663168" y="2066998"/>
                  <a:pt x="2066998" y="2663168"/>
                  <a:pt x="1331584" y="2663168"/>
                </a:cubicBezTo>
                <a:cubicBezTo>
                  <a:pt x="596170" y="2663168"/>
                  <a:pt x="0" y="2066998"/>
                  <a:pt x="0" y="1331584"/>
                </a:cubicBezTo>
                <a:cubicBezTo>
                  <a:pt x="0" y="596170"/>
                  <a:pt x="596170" y="0"/>
                  <a:pt x="1331584" y="0"/>
                </a:cubicBezTo>
                <a:close/>
              </a:path>
            </a:pathLst>
          </a:custGeom>
        </p:spPr>
      </p:pic>
      <p:sp>
        <p:nvSpPr>
          <p:cNvPr id="25" name="!!Arc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89197" flipV="1">
            <a:off x="6261882" y="687822"/>
            <a:ext cx="5471147" cy="5471147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!!Oval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48561" y="921125"/>
            <a:ext cx="791021" cy="76956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537C2B15-2AAB-7EED-F0DF-23820AF5717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63939568"/>
              </p:ext>
            </p:extLst>
          </p:nvPr>
        </p:nvGraphicFramePr>
        <p:xfrm>
          <a:off x="838200" y="1825625"/>
          <a:ext cx="5393361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7851912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4F7EBAE4-9945-4473-9E34-B2C66EA0F0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02CFFF-B8C5-05C3-F74E-3AC39C8E4D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7194" y="758514"/>
            <a:ext cx="6084367" cy="5418449"/>
          </a:xfrm>
        </p:spPr>
        <p:txBody>
          <a:bodyPr>
            <a:normAutofit/>
          </a:bodyPr>
          <a:lstStyle/>
          <a:p>
            <a:r>
              <a:rPr lang="en-US" sz="1800" b="1" u="sng" dirty="0"/>
              <a:t>Clinical presentation :</a:t>
            </a:r>
          </a:p>
          <a:p>
            <a:endParaRPr lang="en-US" sz="1500" dirty="0"/>
          </a:p>
          <a:p>
            <a:r>
              <a:rPr lang="en-US" sz="1800" b="1" dirty="0"/>
              <a:t>Broad range </a:t>
            </a:r>
            <a:r>
              <a:rPr lang="en-US" sz="1800" dirty="0"/>
              <a:t>from asymptomatic to acute/severe or even fulminant.</a:t>
            </a:r>
          </a:p>
          <a:p>
            <a:r>
              <a:rPr lang="en-US" sz="1800" b="1" dirty="0"/>
              <a:t>two thirds </a:t>
            </a:r>
            <a:r>
              <a:rPr lang="en-US" sz="1800" dirty="0"/>
              <a:t>of patients is characterized by an </a:t>
            </a:r>
            <a:r>
              <a:rPr lang="en-US" sz="1800" b="1" dirty="0"/>
              <a:t>insidious</a:t>
            </a:r>
            <a:r>
              <a:rPr lang="en-US" sz="1800" dirty="0"/>
              <a:t> onset either without any apparent symptom.</a:t>
            </a:r>
          </a:p>
          <a:p>
            <a:r>
              <a:rPr lang="en-US" sz="1800" dirty="0"/>
              <a:t>Regarding acute presentation there are two clinical entities.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800" dirty="0"/>
              <a:t>the acute exacerbation of chronic AIH.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800" dirty="0"/>
              <a:t> the true acute AIH </a:t>
            </a:r>
            <a:r>
              <a:rPr lang="en-US" sz="1800" b="1" u="sng" dirty="0"/>
              <a:t>without</a:t>
            </a:r>
            <a:r>
              <a:rPr lang="en-US" sz="1800" dirty="0"/>
              <a:t> histological findings of chronic liver disease</a:t>
            </a:r>
            <a:r>
              <a:rPr lang="en-US" sz="1500" dirty="0"/>
              <a:t>.</a:t>
            </a:r>
          </a:p>
          <a:p>
            <a:r>
              <a:rPr lang="en-US" sz="1800" dirty="0"/>
              <a:t>(centrilobular </a:t>
            </a:r>
            <a:r>
              <a:rPr lang="en-US" sz="1800" b="1" dirty="0"/>
              <a:t>zone 3</a:t>
            </a:r>
            <a:r>
              <a:rPr lang="en-US" sz="1800" dirty="0"/>
              <a:t> necrosis (central </a:t>
            </a:r>
            <a:r>
              <a:rPr lang="en-US" sz="1800" dirty="0" err="1"/>
              <a:t>perivenulitis</a:t>
            </a:r>
            <a:r>
              <a:rPr lang="en-US" sz="1800" dirty="0"/>
              <a:t>) usually present in patients with </a:t>
            </a:r>
            <a:r>
              <a:rPr lang="en-US" sz="1800" b="1" u="sng" dirty="0"/>
              <a:t>acute presentation</a:t>
            </a:r>
            <a:r>
              <a:rPr lang="en-US" sz="1800" dirty="0"/>
              <a:t>)</a:t>
            </a:r>
          </a:p>
          <a:p>
            <a:r>
              <a:rPr lang="en-US" sz="1800" dirty="0"/>
              <a:t>autoantibodies can be absent.</a:t>
            </a:r>
          </a:p>
          <a:p>
            <a:endParaRPr lang="en-US" sz="1500" dirty="0"/>
          </a:p>
          <a:p>
            <a:r>
              <a:rPr lang="en-US" sz="1500" b="1" u="sng" dirty="0"/>
              <a:t>One third </a:t>
            </a:r>
            <a:r>
              <a:rPr lang="en-US" sz="1500" dirty="0"/>
              <a:t>of patients at diagnosis have already </a:t>
            </a:r>
            <a:r>
              <a:rPr lang="en-US" sz="1500" b="1" u="sng" dirty="0"/>
              <a:t>developed cirrhosis irrespective of the presence of symptoms</a:t>
            </a:r>
          </a:p>
          <a:p>
            <a:endParaRPr lang="en-US" sz="1500" dirty="0"/>
          </a:p>
          <a:p>
            <a:endParaRPr lang="en-US" sz="15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C78219F-09F4-EAD7-CA1A-EB7F70252B3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988" r="20760" b="-2"/>
          <a:stretch>
            <a:fillRect/>
          </a:stretch>
        </p:blipFill>
        <p:spPr>
          <a:xfrm>
            <a:off x="6374920" y="758514"/>
            <a:ext cx="5122238" cy="5122238"/>
          </a:xfrm>
          <a:custGeom>
            <a:avLst/>
            <a:gdLst/>
            <a:ahLst/>
            <a:cxnLst/>
            <a:rect l="l" t="t" r="r" b="b"/>
            <a:pathLst>
              <a:path w="2663168" h="2663168">
                <a:moveTo>
                  <a:pt x="1331584" y="0"/>
                </a:moveTo>
                <a:cubicBezTo>
                  <a:pt x="2066998" y="0"/>
                  <a:pt x="2663168" y="596170"/>
                  <a:pt x="2663168" y="1331584"/>
                </a:cubicBezTo>
                <a:cubicBezTo>
                  <a:pt x="2663168" y="2066998"/>
                  <a:pt x="2066998" y="2663168"/>
                  <a:pt x="1331584" y="2663168"/>
                </a:cubicBezTo>
                <a:cubicBezTo>
                  <a:pt x="596170" y="2663168"/>
                  <a:pt x="0" y="2066998"/>
                  <a:pt x="0" y="1331584"/>
                </a:cubicBezTo>
                <a:cubicBezTo>
                  <a:pt x="0" y="596170"/>
                  <a:pt x="596170" y="0"/>
                  <a:pt x="1331584" y="0"/>
                </a:cubicBezTo>
                <a:close/>
              </a:path>
            </a:pathLst>
          </a:custGeom>
        </p:spPr>
      </p:pic>
      <p:sp>
        <p:nvSpPr>
          <p:cNvPr id="21" name="!!Arc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89197" flipV="1">
            <a:off x="6261882" y="687822"/>
            <a:ext cx="5471147" cy="5471147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!!Oval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48561" y="921125"/>
            <a:ext cx="791021" cy="76956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38715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5FA5A6-EC84-B6A0-841D-0EA17F6B8F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91344"/>
            <a:ext cx="10515600" cy="5585619"/>
          </a:xfrm>
        </p:spPr>
        <p:txBody>
          <a:bodyPr>
            <a:normAutofit/>
          </a:bodyPr>
          <a:lstStyle/>
          <a:p>
            <a:r>
              <a:rPr lang="en-US" sz="2400" b="1" u="sng" dirty="0"/>
              <a:t>Classification:</a:t>
            </a:r>
          </a:p>
          <a:p>
            <a:r>
              <a:rPr lang="en-US" sz="2000" b="1" u="sng" dirty="0"/>
              <a:t>AIH-1</a:t>
            </a:r>
            <a:r>
              <a:rPr lang="en-US" sz="2000" b="1" dirty="0"/>
              <a:t>:</a:t>
            </a:r>
          </a:p>
          <a:p>
            <a:r>
              <a:rPr lang="en-US" sz="2000" dirty="0"/>
              <a:t> the more frequent type of AIH</a:t>
            </a:r>
          </a:p>
          <a:p>
            <a:r>
              <a:rPr lang="en-US" sz="2000" dirty="0"/>
              <a:t>accounts almost for 90% of AIH cases</a:t>
            </a:r>
          </a:p>
          <a:p>
            <a:r>
              <a:rPr lang="en-US" sz="2000" dirty="0"/>
              <a:t>any age at onset</a:t>
            </a:r>
          </a:p>
          <a:p>
            <a:r>
              <a:rPr lang="en-US" sz="2000" dirty="0"/>
              <a:t> rare failure of treatment</a:t>
            </a:r>
          </a:p>
          <a:p>
            <a:r>
              <a:rPr lang="en-US" sz="2000" dirty="0"/>
              <a:t>variable relapse rates after drug withdrawal</a:t>
            </a:r>
          </a:p>
          <a:p>
            <a:r>
              <a:rPr lang="en-US" sz="2000" b="1" u="sng" dirty="0"/>
              <a:t>AIH-2:</a:t>
            </a:r>
          </a:p>
          <a:p>
            <a:r>
              <a:rPr lang="en-US" sz="2000" dirty="0"/>
              <a:t>accounts for up to 10% of AIH cases</a:t>
            </a:r>
          </a:p>
          <a:p>
            <a:r>
              <a:rPr lang="en-US" sz="2000" dirty="0"/>
              <a:t>onset usually in childhood and young adulthood</a:t>
            </a:r>
          </a:p>
          <a:p>
            <a:r>
              <a:rPr lang="en-US" sz="2000" dirty="0"/>
              <a:t>commonly acute and advanced</a:t>
            </a:r>
          </a:p>
          <a:p>
            <a:r>
              <a:rPr lang="en-US" sz="2000" dirty="0"/>
              <a:t>frequent failure of treatment</a:t>
            </a:r>
          </a:p>
          <a:p>
            <a:r>
              <a:rPr lang="en-US" sz="2000" dirty="0"/>
              <a:t>frequent relapse rates after drug withdrawal</a:t>
            </a:r>
          </a:p>
          <a:p>
            <a:endParaRPr lang="en-US" sz="1500" dirty="0"/>
          </a:p>
          <a:p>
            <a:endParaRPr lang="en-US" sz="1500" b="1" dirty="0"/>
          </a:p>
          <a:p>
            <a:endParaRPr lang="en-US" sz="1500" b="1" dirty="0"/>
          </a:p>
        </p:txBody>
      </p:sp>
    </p:spTree>
    <p:extLst>
      <p:ext uri="{BB962C8B-B14F-4D97-AF65-F5344CB8AC3E}">
        <p14:creationId xmlns:p14="http://schemas.microsoft.com/office/powerpoint/2010/main" val="5263206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57D4254-B98A-919E-749C-991332D14B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en-US" b="1" u="sng" dirty="0"/>
              <a:t>AIH-3</a:t>
            </a:r>
            <a:r>
              <a:rPr lang="en-US" b="1" dirty="0"/>
              <a:t>:</a:t>
            </a:r>
          </a:p>
          <a:p>
            <a:r>
              <a:rPr lang="en-US" dirty="0"/>
              <a:t>SLA/LP positive</a:t>
            </a:r>
          </a:p>
          <a:p>
            <a:r>
              <a:rPr lang="en-US" dirty="0"/>
              <a:t> very similar to AIH-1</a:t>
            </a:r>
          </a:p>
          <a:p>
            <a:r>
              <a:rPr lang="en-US" dirty="0"/>
              <a:t>Possibly more severe</a:t>
            </a:r>
          </a:p>
          <a:p>
            <a:endParaRPr lang="en-US" dirty="0"/>
          </a:p>
          <a:p>
            <a:r>
              <a:rPr lang="en-US" dirty="0"/>
              <a:t>Differences between AIH-1 and AIH-3 seemed less pronounced than between AIH-1 and AIH-2, but some authors postulated </a:t>
            </a:r>
            <a:r>
              <a:rPr lang="en-US" b="1" dirty="0"/>
              <a:t>more severe disease</a:t>
            </a:r>
            <a:r>
              <a:rPr lang="en-US" dirty="0"/>
              <a:t> and the need for </a:t>
            </a:r>
            <a:r>
              <a:rPr lang="en-US" b="1" dirty="0"/>
              <a:t>lifelong immunosuppression </a:t>
            </a:r>
            <a:r>
              <a:rPr lang="en-US" dirty="0"/>
              <a:t>in most if not all AIH-3 patients.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44390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A8E233-59D3-1AD2-B871-EC34F7B881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en-US" sz="4400" b="1" u="sng" dirty="0"/>
              <a:t> Let's go to the recommendations</a:t>
            </a:r>
          </a:p>
        </p:txBody>
      </p:sp>
    </p:spTree>
    <p:extLst>
      <p:ext uri="{BB962C8B-B14F-4D97-AF65-F5344CB8AC3E}">
        <p14:creationId xmlns:p14="http://schemas.microsoft.com/office/powerpoint/2010/main" val="39412031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1264</TotalTime>
  <Words>356</Words>
  <Application>Microsoft Office PowerPoint</Application>
  <PresentationFormat>شاشة عريضة</PresentationFormat>
  <Paragraphs>61</Paragraphs>
  <Slides>36</Slides>
  <Notes>4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36</vt:i4>
      </vt:variant>
    </vt:vector>
  </HeadingPairs>
  <TitlesOfParts>
    <vt:vector size="37" baseType="lpstr">
      <vt:lpstr>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مصطفى  العتيق فؤاد محمد</dc:creator>
  <cp:lastModifiedBy>Mostafa Aleatiqi</cp:lastModifiedBy>
  <cp:revision>21</cp:revision>
  <dcterms:created xsi:type="dcterms:W3CDTF">2025-05-29T17:54:08Z</dcterms:created>
  <dcterms:modified xsi:type="dcterms:W3CDTF">2025-07-13T22:59:10Z</dcterms:modified>
</cp:coreProperties>
</file>